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980" r:id="rId1"/>
  </p:sldMasterIdLst>
  <p:notesMasterIdLst>
    <p:notesMasterId r:id="rId13"/>
  </p:notesMasterIdLst>
  <p:sldIdLst>
    <p:sldId id="267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Calibri Light" panose="020F0302020204030204" pitchFamily="34" charset="0"/>
      <p:regular r:id="rId14"/>
      <p:italic r:id="rId15"/>
    </p:embeddedFont>
    <p:embeddedFont>
      <p:font typeface="Proxima Nova" panose="02000506030000020004" pitchFamily="2" charset="0"/>
      <p:regular r:id="rId16"/>
      <p:bold r:id="rId17"/>
      <p:italic r:id="rId18"/>
      <p:boldItalic r:id="rId19"/>
    </p:embeddedFont>
    <p:embeddedFont>
      <p:font typeface="Rockwell" panose="02060603020205020403" pitchFamily="18" charset="77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06B294-1E9D-D08A-DD4F-8B9A6A52EBDD}" v="212" dt="2024-04-15T02:05:50.2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72"/>
  </p:normalViewPr>
  <p:slideViewPr>
    <p:cSldViewPr snapToGrid="0">
      <p:cViewPr varScale="1">
        <p:scale>
          <a:sx n="150" d="100"/>
          <a:sy n="150" d="100"/>
        </p:scale>
        <p:origin x="624" y="1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7693287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247255" y="-44532"/>
            <a:ext cx="9386888" cy="5192849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251970" y="889863"/>
            <a:ext cx="6636259" cy="3358450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9428" y="1556628"/>
            <a:ext cx="6509936" cy="1311547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9600" spc="-267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9428" y="2929700"/>
            <a:ext cx="6505070" cy="991940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3200" b="0">
                <a:solidFill>
                  <a:srgbClr val="FFFEFF"/>
                </a:solidFill>
              </a:defRPr>
            </a:lvl1pPr>
            <a:lvl2pPr marL="812810" indent="0" algn="ctr">
              <a:buNone/>
              <a:defRPr sz="3200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4/14/24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908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4" y="1762444"/>
            <a:ext cx="2625897" cy="184233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32488" y="596039"/>
            <a:ext cx="4706276" cy="394281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72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9438086" cy="5139929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5789211" y="1274692"/>
            <a:ext cx="2755857" cy="2602816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55578" y="1762444"/>
            <a:ext cx="2625896" cy="184233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2060" y="598834"/>
            <a:ext cx="4701467" cy="39429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398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311700" y="13810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4"/>
                </a:solidFill>
              </a:defRPr>
            </a:lvl1pPr>
            <a:lvl2pPr lvl="1">
              <a:buNone/>
              <a:defRPr>
                <a:solidFill>
                  <a:schemeClr val="accent4"/>
                </a:solidFill>
              </a:defRPr>
            </a:lvl2pPr>
            <a:lvl3pPr lvl="2">
              <a:buNone/>
              <a:defRPr>
                <a:solidFill>
                  <a:schemeClr val="accent4"/>
                </a:solidFill>
              </a:defRPr>
            </a:lvl3pPr>
            <a:lvl4pPr lvl="3">
              <a:buNone/>
              <a:defRPr>
                <a:solidFill>
                  <a:schemeClr val="accent4"/>
                </a:solidFill>
              </a:defRPr>
            </a:lvl4pPr>
            <a:lvl5pPr lvl="4">
              <a:buNone/>
              <a:defRPr>
                <a:solidFill>
                  <a:schemeClr val="accent4"/>
                </a:solidFill>
              </a:defRPr>
            </a:lvl5pPr>
            <a:lvl6pPr lvl="5">
              <a:buNone/>
              <a:defRPr>
                <a:solidFill>
                  <a:schemeClr val="accent4"/>
                </a:solidFill>
              </a:defRPr>
            </a:lvl6pPr>
            <a:lvl7pPr lvl="6">
              <a:buNone/>
              <a:defRPr>
                <a:solidFill>
                  <a:schemeClr val="accent4"/>
                </a:solidFill>
              </a:defRPr>
            </a:lvl7pPr>
            <a:lvl8pPr lvl="7">
              <a:buNone/>
              <a:defRPr>
                <a:solidFill>
                  <a:schemeClr val="accent4"/>
                </a:solidFill>
              </a:defRPr>
            </a:lvl8pPr>
            <a:lvl9pPr lvl="8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ubTitle" idx="3"/>
          </p:nvPr>
        </p:nvSpPr>
        <p:spPr>
          <a:xfrm>
            <a:off x="386975" y="864000"/>
            <a:ext cx="8368200" cy="8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4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3050" algn="r" rtl="0"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marL="1371600" lvl="2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marL="1828800" lvl="3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marL="2286000" lvl="4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marL="2743200" lvl="5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marL="3200400" lvl="6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marL="3657600" lvl="7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marL="4114800" lvl="8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3620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4" y="1762444"/>
            <a:ext cx="2624234" cy="184233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8836" y="602389"/>
            <a:ext cx="4711405" cy="3936467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251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247255" y="-44532"/>
            <a:ext cx="9386888" cy="5192849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2444659" y="889863"/>
            <a:ext cx="4249609" cy="3358450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162" y="1556047"/>
            <a:ext cx="4117668" cy="1267043"/>
          </a:xfrm>
        </p:spPr>
        <p:txBody>
          <a:bodyPr bIns="0" anchor="b">
            <a:normAutofit/>
          </a:bodyPr>
          <a:lstStyle>
            <a:lvl1pPr algn="ctr">
              <a:defRPr sz="7822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162" y="2885138"/>
            <a:ext cx="4117667" cy="1037828"/>
          </a:xfrm>
        </p:spPr>
        <p:txBody>
          <a:bodyPr tIns="0">
            <a:normAutofit/>
          </a:bodyPr>
          <a:lstStyle>
            <a:lvl1pPr marL="0" indent="0" algn="ctr">
              <a:buNone/>
              <a:defRPr sz="3200">
                <a:solidFill>
                  <a:srgbClr val="FFFEFF"/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039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750" y="1754752"/>
            <a:ext cx="2625621" cy="1852549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40659" y="602391"/>
            <a:ext cx="4702193" cy="17869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38835" y="2754121"/>
            <a:ext cx="4704017" cy="17876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389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751" y="1772937"/>
            <a:ext cx="2625621" cy="1845373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43853" y="602389"/>
            <a:ext cx="4698816" cy="51435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3911" b="0" cap="all" baseline="0">
                <a:solidFill>
                  <a:schemeClr val="accent1"/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3979" y="1116739"/>
            <a:ext cx="4698263" cy="127264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38989" y="2749415"/>
            <a:ext cx="4698311" cy="51435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3911" b="0" cap="all" baseline="0">
                <a:solidFill>
                  <a:schemeClr val="accent1"/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38835" y="3263765"/>
            <a:ext cx="4699191" cy="127804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500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4" y="1762444"/>
            <a:ext cx="2625897" cy="184233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025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3504" y="4670298"/>
            <a:ext cx="7941564" cy="24003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52410" y="240030"/>
            <a:ext cx="685800" cy="24003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224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313135" y="0"/>
            <a:ext cx="9438086" cy="5139929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600108" y="1274692"/>
            <a:ext cx="2755857" cy="2602816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474" y="1764019"/>
            <a:ext cx="2625898" cy="917474"/>
          </a:xfrm>
        </p:spPr>
        <p:txBody>
          <a:bodyPr bIns="0" anchor="b">
            <a:noAutofit/>
          </a:bodyPr>
          <a:lstStyle>
            <a:lvl1pPr algn="ctr">
              <a:defRPr sz="5689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2488" y="602107"/>
            <a:ext cx="4706276" cy="393745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6474" y="2685140"/>
            <a:ext cx="2625898" cy="915873"/>
          </a:xfrm>
        </p:spPr>
        <p:txBody>
          <a:bodyPr/>
          <a:lstStyle>
            <a:lvl1pPr marL="0" indent="0" algn="ctr">
              <a:buNone/>
              <a:defRPr sz="2844">
                <a:solidFill>
                  <a:srgbClr val="FFFEFF"/>
                </a:solidFill>
              </a:defRPr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98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247255" y="-44532"/>
            <a:ext cx="9386888" cy="5192849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604002" y="1273749"/>
            <a:ext cx="4456155" cy="2602816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7632" y="0"/>
            <a:ext cx="3486368" cy="51435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082" y="1770191"/>
            <a:ext cx="4332485" cy="883524"/>
          </a:xfrm>
        </p:spPr>
        <p:txBody>
          <a:bodyPr bIns="0" anchor="b">
            <a:normAutofit/>
          </a:bodyPr>
          <a:lstStyle>
            <a:lvl1pPr>
              <a:defRPr sz="6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4082" y="2658759"/>
            <a:ext cx="4332485" cy="955649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FFEFF"/>
                </a:solidFill>
              </a:defRPr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3504" y="240030"/>
            <a:ext cx="2743200" cy="24003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3505" y="4670298"/>
            <a:ext cx="4456652" cy="24003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71283" y="240030"/>
            <a:ext cx="685800" cy="24003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938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8371" y="1768794"/>
            <a:ext cx="2624000" cy="1842364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76237" y="596039"/>
            <a:ext cx="4462527" cy="3942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6</a:t>
            </a:r>
          </a:p>
          <a:p>
            <a:pPr lvl="6"/>
            <a:r>
              <a:rPr lang="en-US"/>
              <a:t>7</a:t>
            </a:r>
          </a:p>
          <a:p>
            <a:pPr lvl="7"/>
            <a:r>
              <a:rPr lang="en-US"/>
              <a:t>8</a:t>
            </a:r>
          </a:p>
          <a:p>
            <a:pPr lvl="8"/>
            <a:r>
              <a:rPr lang="en-US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3504" y="240030"/>
            <a:ext cx="2743200" cy="240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3504" y="4670298"/>
            <a:ext cx="7941564" cy="240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52410" y="240030"/>
            <a:ext cx="685800" cy="240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06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1" r:id="rId1"/>
    <p:sldLayoutId id="2147483982" r:id="rId2"/>
    <p:sldLayoutId id="2147483983" r:id="rId3"/>
    <p:sldLayoutId id="2147483984" r:id="rId4"/>
    <p:sldLayoutId id="2147483985" r:id="rId5"/>
    <p:sldLayoutId id="2147483986" r:id="rId6"/>
    <p:sldLayoutId id="2147483987" r:id="rId7"/>
    <p:sldLayoutId id="2147483988" r:id="rId8"/>
    <p:sldLayoutId id="2147483989" r:id="rId9"/>
    <p:sldLayoutId id="2147483990" r:id="rId10"/>
    <p:sldLayoutId id="2147483991" r:id="rId11"/>
    <p:sldLayoutId id="2147483992" r:id="rId12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E19E2D2-078B-459F-A431-2037B063F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5139928"/>
            <a:chOff x="-417513" y="0"/>
            <a:chExt cx="12584114" cy="6853238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14035B44-9204-427C-98D0-75678B980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755FDC7E-5938-4B4B-8877-06EE01FCD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F0437E65-E6AA-41CB-8690-97980FE0D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3F0EF991-E8E2-4486-80F2-A9E03DA1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FB081D04-EE00-42EF-BBFB-684673613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2B7F571-868C-421B-8A57-6196C8124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7E4953C7-80FE-46D4-A354-20321F42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C60293D3-71F6-45CD-890F-E68F81CDD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940865AC-2494-4A34-80AC-0D78FE9C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E8206DC4-8F5A-4192-BB5B-39A4A2CDD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1851F69F-8755-4226-9A81-C27799E32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D85B97EF-28BC-441A-9EBB-81EF34094A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7C68D975-1EC2-4BFA-811D-0454109E3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251959DD-2AB4-4342-8A28-A25293926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85D37AB-3782-4D04-A998-0C126E1BD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9313ACA4-E3EA-43A3-822B-DD5DF119D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5A98D1AB-DF34-414B-9696-4B671EC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8153A7D0-F980-48CC-B318-806C679F4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96E44097-7726-43F7-9E27-8BD5BCF89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65B28630-DA3C-4E4C-94ED-0ED8F353C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1686151F-4919-4A15-9EC3-0329453ED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10C7CFA-FC7F-479C-9026-39109C0B5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108" y="1274691"/>
            <a:ext cx="2755857" cy="2602816"/>
            <a:chOff x="697883" y="1816768"/>
            <a:chExt cx="3674476" cy="3470421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971A5E3-BBAD-4023-B07C-7FBC4202D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FC05BA5F-5BBE-4BFA-A313-155476233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275B948-0170-4286-84CE-04CA461F2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795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44532"/>
            <a:ext cx="9386886" cy="5192848"/>
            <a:chOff x="-329674" y="-51881"/>
            <a:chExt cx="12515851" cy="6923798"/>
          </a:xfrm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B0BF84D-5FFF-1B03-B972-A433055C9F06}"/>
              </a:ext>
            </a:extLst>
          </p:cNvPr>
          <p:cNvSpPr txBox="1"/>
          <p:nvPr/>
        </p:nvSpPr>
        <p:spPr>
          <a:xfrm>
            <a:off x="666472" y="3570099"/>
            <a:ext cx="3820197" cy="1333371"/>
          </a:xfrm>
          <a:prstGeom prst="rect">
            <a:avLst/>
          </a:prstGeom>
        </p:spPr>
        <p:txBody>
          <a:bodyPr rot="0" spcFirstLastPara="0" vertOverflow="overflow" horzOverflow="overflow" vert="horz" lIns="228600" tIns="228600" rIns="228600" bIns="22860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r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100" kern="1200" spc="-15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Introducing the New System - SOCHS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44AE66-1736-650C-BFE6-6DEE055396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51" b="17080"/>
          <a:stretch/>
        </p:blipFill>
        <p:spPr>
          <a:xfrm>
            <a:off x="20" y="10"/>
            <a:ext cx="9143980" cy="3449564"/>
          </a:xfrm>
          <a:custGeom>
            <a:avLst/>
            <a:gdLst/>
            <a:ahLst/>
            <a:cxnLst/>
            <a:rect l="l" t="t" r="r" b="b"/>
            <a:pathLst>
              <a:path w="12192000" h="4621300">
                <a:moveTo>
                  <a:pt x="0" y="0"/>
                </a:moveTo>
                <a:lnTo>
                  <a:pt x="12192000" y="0"/>
                </a:lnTo>
                <a:lnTo>
                  <a:pt x="12192000" y="3104412"/>
                </a:lnTo>
                <a:lnTo>
                  <a:pt x="12192000" y="3296537"/>
                </a:lnTo>
                <a:lnTo>
                  <a:pt x="12192000" y="4272355"/>
                </a:lnTo>
                <a:lnTo>
                  <a:pt x="12113803" y="4280638"/>
                </a:lnTo>
                <a:cubicBezTo>
                  <a:pt x="10139508" y="4478587"/>
                  <a:pt x="8237152" y="4571590"/>
                  <a:pt x="6753597" y="4604195"/>
                </a:cubicBezTo>
                <a:cubicBezTo>
                  <a:pt x="4940362" y="4644044"/>
                  <a:pt x="2657278" y="4624714"/>
                  <a:pt x="400746" y="4432852"/>
                </a:cubicBezTo>
                <a:lnTo>
                  <a:pt x="0" y="4395876"/>
                </a:lnTo>
                <a:lnTo>
                  <a:pt x="0" y="3296537"/>
                </a:lnTo>
                <a:lnTo>
                  <a:pt x="0" y="3104412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456E23-14CB-3F7F-1BEB-AB2FA44EC2D7}"/>
              </a:ext>
            </a:extLst>
          </p:cNvPr>
          <p:cNvSpPr txBox="1"/>
          <p:nvPr/>
        </p:nvSpPr>
        <p:spPr>
          <a:xfrm>
            <a:off x="4670029" y="3575745"/>
            <a:ext cx="3880210" cy="132772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</a:pPr>
            <a:r>
              <a:rPr lang="en-US" kern="1200" spc="-35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are proud to introduce our team's new system proposal with its benefits and positive impacts on your business operations. Join us as we explore the key aspects of this project.</a:t>
            </a:r>
          </a:p>
        </p:txBody>
      </p:sp>
    </p:spTree>
    <p:extLst>
      <p:ext uri="{BB962C8B-B14F-4D97-AF65-F5344CB8AC3E}">
        <p14:creationId xmlns:p14="http://schemas.microsoft.com/office/powerpoint/2010/main" val="1367335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3" name="TextBox 2"/>
          <p:cNvSpPr txBox="1"/>
          <p:nvPr/>
        </p:nvSpPr>
        <p:spPr>
          <a:xfrm>
            <a:off x="1445870" y="2105087"/>
            <a:ext cx="6061753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200"/>
              <a:t>QUESTIONS?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34552D-A118-3045-C4A1-8F2A353F565C}"/>
              </a:ext>
            </a:extLst>
          </p:cNvPr>
          <p:cNvSpPr txBox="1"/>
          <p:nvPr/>
        </p:nvSpPr>
        <p:spPr>
          <a:xfrm>
            <a:off x="1447799" y="2997199"/>
            <a:ext cx="6408227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800">
                <a:solidFill>
                  <a:srgbClr val="272525"/>
                </a:solidFill>
              </a:rPr>
              <a:t>Thank you for taking the time to learn about our proposed system and project approach!</a:t>
            </a:r>
            <a:endParaRPr lang="en-US"/>
          </a:p>
          <a:p>
            <a:pPr algn="l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690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7A62997C-4A37-AA30-1FF5-0CD1E439D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514350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515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Description of the New System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t>Syracuse Off-Campus Housing Solutions (SOCHS)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8686800" cy="2586037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28600" y="1508670"/>
            <a:ext cx="4190999" cy="2586037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14864" y="1411623"/>
            <a:ext cx="3694979" cy="3203441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Brokerage-Free Platform: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SOCHS offers a transparent and direct connection between students and landlords, eliminating traditional brokerage fees, enhancing affordability.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Digital Integration: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Advanced digital platform for easy listing, searching, and leasing processes, accessible via web and mobile interfaces.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Support Services: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Includes multilingual support, legal resources, and community integration features to enhance user experience and safety.</a:t>
            </a:r>
          </a:p>
          <a:p>
            <a:endParaRPr sz="1300" b="0" i="0">
              <a:solidFill>
                <a:srgbClr val="616161"/>
              </a:solidFill>
              <a:latin typeface="Proxima Nov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4400" y="1508670"/>
            <a:ext cx="4190999" cy="2586037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/>
          </a:p>
        </p:txBody>
      </p:sp>
      <p:sp>
        <p:nvSpPr>
          <p:cNvPr id="14" name="Rectangle 13"/>
          <p:cNvSpPr/>
          <p:nvPr/>
        </p:nvSpPr>
        <p:spPr>
          <a:xfrm>
            <a:off x="4724400" y="3942308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4724400" y="3942308"/>
            <a:ext cx="4190999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endParaRPr sz="900" b="0" i="0">
              <a:solidFill>
                <a:srgbClr val="616161"/>
              </a:solidFill>
              <a:latin typeface="Proxima Nova"/>
            </a:endParaRPr>
          </a:p>
        </p:txBody>
      </p:sp>
      <p:pic>
        <p:nvPicPr>
          <p:cNvPr id="3" name="Picture 2" descr="A screenshot of a home listing&#10;&#10;Description automatically generated">
            <a:extLst>
              <a:ext uri="{FF2B5EF4-FFF2-40B4-BE49-F238E27FC236}">
                <a16:creationId xmlns:a16="http://schemas.microsoft.com/office/drawing/2014/main" id="{213848E6-232C-9881-45D7-47628A39B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790" y="1279405"/>
            <a:ext cx="5023090" cy="32101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Business Justification</a:t>
            </a:r>
            <a:r>
              <a:rPr lang="en-US"/>
              <a:t>(Need for this System)</a:t>
            </a:r>
            <a:endParaRPr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t>Strategic Benefits of SOCHS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Cost Efficiency: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Eliminates brokerage fees, directly reducing housing costs for students and increasing affordability.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Market Differentiation: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Unique brokerage-free model sets SOCHS apart, attracting more students and landlords due to its transparency and cost-effectiveness.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Enhanced Student Experience: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Comprehensive support services, including legal aid and community integration, contribute to a safer and more integrated student community.</a:t>
            </a:r>
          </a:p>
          <a:p>
            <a:endParaRPr sz="1300" b="0" i="0">
              <a:solidFill>
                <a:srgbClr val="616161"/>
              </a:solidFill>
              <a:latin typeface="Proxima Nov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3" name="Picture 12" descr="tmp7dfbvr1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Process Model Overview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n-US" sz="1600" b="1">
                <a:solidFill>
                  <a:srgbClr val="616161"/>
                </a:solidFill>
              </a:rPr>
              <a:t>Context Diagram:</a:t>
            </a:r>
            <a:r>
              <a:rPr lang="en-US" sz="1600">
                <a:solidFill>
                  <a:srgbClr val="616161"/>
                </a:solidFill>
              </a:rPr>
              <a:t> Illustrates the SOCHS system's interactions with external entities like students, landlords, and service providers..</a:t>
            </a:r>
          </a:p>
          <a:p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sp>
        <p:nvSpPr>
          <p:cNvPr id="14" name="Rectangle 13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6" name="Picture 15"/>
          <p:cNvPicPr/>
          <p:nvPr/>
        </p:nvPicPr>
        <p:blipFill>
          <a:blip r:embed="rId2"/>
          <a:stretch>
            <a:fillRect/>
          </a:stretch>
        </p:blipFill>
        <p:spPr>
          <a:xfrm>
            <a:off x="1752599" y="2020671"/>
            <a:ext cx="5943600" cy="26289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6398" y="140225"/>
            <a:ext cx="4056431" cy="400172"/>
          </a:xfrm>
        </p:spPr>
        <p:txBody>
          <a:bodyPr>
            <a:normAutofit fontScale="90000"/>
          </a:bodyPr>
          <a:lstStyle/>
          <a:p>
            <a:r>
              <a:t>Logical Model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t>Entity-Relationship Diagram (ERD)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8686800" cy="3169146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28600" y="1508670"/>
            <a:ext cx="4190999" cy="3169146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8600" y="1508670"/>
            <a:ext cx="4190999" cy="3169146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ERD Overview: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Displays the structure of the SOCHS database including entities like User, Landlord, Property, Listing, and Transaction as outlined in the provided ER diagram.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Relationships: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Highlights relationships between entities, such as User to Listing, and Landlord to Property, showing how they interact within the platform, according to the provided ER diagram details.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Key Attributes: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Each entity’s key attributes such as </a:t>
            </a:r>
            <a:r>
              <a:rPr sz="1300" b="0" i="0" err="1">
                <a:solidFill>
                  <a:srgbClr val="616161"/>
                </a:solidFill>
                <a:latin typeface="Proxima Nova"/>
              </a:rPr>
              <a:t>UserID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, </a:t>
            </a:r>
            <a:r>
              <a:rPr sz="1300" b="0" i="0" err="1">
                <a:solidFill>
                  <a:srgbClr val="616161"/>
                </a:solidFill>
                <a:latin typeface="Proxima Nova"/>
              </a:rPr>
              <a:t>LandlordID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, and </a:t>
            </a:r>
            <a:r>
              <a:rPr sz="1300" b="0" i="0" err="1">
                <a:solidFill>
                  <a:srgbClr val="616161"/>
                </a:solidFill>
                <a:latin typeface="Proxima Nova"/>
              </a:rPr>
              <a:t>PropertyID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, essential for system operations, as detailed in the provided ER diagram.</a:t>
            </a:r>
          </a:p>
          <a:p>
            <a:endParaRPr sz="1300" b="0" i="0">
              <a:solidFill>
                <a:srgbClr val="616161"/>
              </a:solidFill>
              <a:latin typeface="Proxima Nov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4400" y="1508670"/>
            <a:ext cx="4190999" cy="3169146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3" name="Picture 12" descr="tmpfp7e125q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sz="900" b="0" i="0">
                <a:solidFill>
                  <a:srgbClr val="616161"/>
                </a:solidFill>
                <a:latin typeface="Proxima Nova"/>
              </a:rPr>
              <a:t>Photo by Ralph Hutter on Unsplash</a:t>
            </a:r>
          </a:p>
        </p:txBody>
      </p:sp>
      <p:pic>
        <p:nvPicPr>
          <p:cNvPr id="16" name="Picture 15"/>
          <p:cNvPicPr/>
          <p:nvPr/>
        </p:nvPicPr>
        <p:blipFill>
          <a:blip r:embed="rId3"/>
          <a:stretch>
            <a:fillRect/>
          </a:stretch>
        </p:blipFill>
        <p:spPr>
          <a:xfrm>
            <a:off x="4577973" y="-1"/>
            <a:ext cx="4489827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Feedback from Potential Users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t>User Experience Insights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8600" y="1508670"/>
            <a:ext cx="4190999" cy="2346424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Positive Feedback: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Users appreciated the straightforward interface and the ease of finding housing options.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Constructive Criticism: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Some users suggested improvements in search functionality and more filter options.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Suggestions for Enhancements: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Feedback included requests for a roommate matching feature and better integration with campus services.</a:t>
            </a:r>
          </a:p>
          <a:p>
            <a:endParaRPr sz="1300" b="0" i="0">
              <a:solidFill>
                <a:srgbClr val="616161"/>
              </a:solidFill>
              <a:latin typeface="Proxima Nov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3" name="Picture 12" descr="tmpdb5cbz5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Next Steps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t>Testing and Implementation Considerations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8686800" cy="31158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28600" y="1508670"/>
            <a:ext cx="4190999" cy="31158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8600" y="1508670"/>
            <a:ext cx="4190999" cy="311586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Testing Phase: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Finalize user testing with broader participant group to ensure system stability and usability.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Implementation Roll-Out: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Gradual roll-out beginning with a pilot phase to monitor real-world usage and gather more feedback.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Marketing and Outreach: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Launch targeted marketing campaigns to raise awareness among Syracuse University students and landlords.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Partnership Development: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Secure further collaborations with local real estate and student organizations to expand reach.</a:t>
            </a:r>
          </a:p>
          <a:p>
            <a:endParaRPr sz="1300" b="0" i="0">
              <a:solidFill>
                <a:srgbClr val="616161"/>
              </a:solidFill>
              <a:latin typeface="Proxima Nov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4400" y="1508670"/>
            <a:ext cx="4190999" cy="31158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3" name="Picture 12" descr="tmpknhc57t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Reflective Insights and Lessons Learned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t>Project Retrospective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8686800" cy="31158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28600" y="1508670"/>
            <a:ext cx="4190999" cy="31158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8600" y="1508670"/>
            <a:ext cx="4190999" cy="311586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Communication and Collaboration: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Emphasized the importance of ongoing communication and collaboration throughout the project lifecycle.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Adaptation and Flexibility: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Learned to adapt to changing requirements and project dynamics to keep the project on track.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User-Centric Approach: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Focused on a user-centric approach to design and development to ensure the platform meets user needs effectively.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Stakeholder Engagement: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Importance of engaging stakeholders early and continuously to align project objectives with user expectations.</a:t>
            </a:r>
          </a:p>
          <a:p>
            <a:endParaRPr sz="1300" b="0" i="0">
              <a:solidFill>
                <a:srgbClr val="616161"/>
              </a:solidFill>
              <a:latin typeface="Proxima Nov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4400" y="1508670"/>
            <a:ext cx="4190999" cy="31158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3" name="Picture 12" descr="tmpcxs7jvy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Lessons Learned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t>Key Takeaways from the Project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8600" y="1508670"/>
            <a:ext cx="4190999" cy="2552104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Importance of User Feedback: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Continuous user feedback is crucial for refining platform features and ensuring the system meets real-world needs.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Project Management Techniques: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Effective project management strategies, such as clear communication and timely stakeholder updates, are essential for project success.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Adapting to Changes: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Flexibility in project plans is necessary to accommodate unexpected challenges and leverage new opportunities.</a:t>
            </a:r>
          </a:p>
          <a:p>
            <a:endParaRPr sz="1300" b="0" i="0">
              <a:solidFill>
                <a:srgbClr val="616161"/>
              </a:solidFill>
              <a:latin typeface="Proxima Nov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3" name="Picture 12" descr="tmp1sz_d6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4278a402-1a9e-4eb9-8414-ffb55a5fcf1e}" enabled="0" method="" siteId="{4278a402-1a9e-4eb9-8414-ffb55a5fcf1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632</Words>
  <Application>Microsoft Macintosh PowerPoint</Application>
  <PresentationFormat>On-screen Show (16:9)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Wingdings</vt:lpstr>
      <vt:lpstr>Proxima Nova</vt:lpstr>
      <vt:lpstr>Rockwell</vt:lpstr>
      <vt:lpstr>Calibri Light</vt:lpstr>
      <vt:lpstr>Atlas</vt:lpstr>
      <vt:lpstr>PowerPoint Presentation</vt:lpstr>
      <vt:lpstr>Description of the New System</vt:lpstr>
      <vt:lpstr>Business Justification(Need for this System)</vt:lpstr>
      <vt:lpstr>Process Model Overview</vt:lpstr>
      <vt:lpstr>Logical Model</vt:lpstr>
      <vt:lpstr>Feedback from Potential Users</vt:lpstr>
      <vt:lpstr>Next Steps</vt:lpstr>
      <vt:lpstr>Reflective Insights and Lessons Learned</vt:lpstr>
      <vt:lpstr>Lessons Learned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Description of the New System</dc:title>
  <cp:lastModifiedBy>Maithili Shrikant Salankar</cp:lastModifiedBy>
  <cp:revision>1</cp:revision>
  <dcterms:modified xsi:type="dcterms:W3CDTF">2024-04-15T02:23:36Z</dcterms:modified>
</cp:coreProperties>
</file>